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Corben"/>
      <p:regular r:id="rId15"/>
      <p:bold r:id="rId16"/>
    </p:embeddedFont>
    <p:embeddedFont>
      <p:font typeface="Nobil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n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regular.fntdata"/><Relationship Id="rId16" Type="http://schemas.openxmlformats.org/officeDocument/2006/relationships/font" Target="fonts/Corben-bold.fntdata"/><Relationship Id="rId5" Type="http://schemas.openxmlformats.org/officeDocument/2006/relationships/slide" Target="slides/slide1.xml"/><Relationship Id="rId19" Type="http://schemas.openxmlformats.org/officeDocument/2006/relationships/font" Target="fonts/Nobile-italic.fntdata"/><Relationship Id="rId6" Type="http://schemas.openxmlformats.org/officeDocument/2006/relationships/slide" Target="slides/slide2.xml"/><Relationship Id="rId18" Type="http://schemas.openxmlformats.org/officeDocument/2006/relationships/font" Target="fonts/Nobil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#" TargetMode="External"/><Relationship Id="rId5" Type="http://schemas.openxmlformats.org/officeDocument/2006/relationships/image" Target="../media/image28.png"/><Relationship Id="rId6" Type="http://schemas.openxmlformats.org/officeDocument/2006/relationships/hyperlink" Target="#" TargetMode="External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Nuvo  Carbon</a:t>
            </a:r>
            <a:endParaRPr b="0" i="0" sz="445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Heal Faster. Waste Less. Value More.</a:t>
            </a:r>
            <a:endParaRPr b="0" i="0" sz="1750" u="none" cap="none" strike="noStrike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954" y="11841"/>
            <a:ext cx="742042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/>
          <p:nvPr/>
        </p:nvSpPr>
        <p:spPr>
          <a:xfrm>
            <a:off x="733425" y="576263"/>
            <a:ext cx="8530471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00"/>
              <a:buFont typeface="Corben"/>
              <a:buNone/>
            </a:pPr>
            <a:r>
              <a:rPr b="0" i="0" lang="en-US" sz="33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Call to Action: Transform Indian Healthcare</a:t>
            </a:r>
            <a:endParaRPr b="0" i="0" sz="3300" u="none" cap="none" strike="noStrike"/>
          </a:p>
        </p:txBody>
      </p:sp>
      <p:pic>
        <p:nvPicPr>
          <p:cNvPr descr="preencoded.png"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25" y="1650206"/>
            <a:ext cx="6326148" cy="63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7578447" y="1603058"/>
            <a:ext cx="6326148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Hospitals: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"Let’s make your hospital the first in India to shift from </a:t>
            </a:r>
            <a:r>
              <a:rPr b="0" i="1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disease-generator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to </a:t>
            </a:r>
            <a:r>
              <a:rPr b="0" i="1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disease-buster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 Join our pilot programme: 500 beds, pilot terms, full analytics, vendor marketplace enabled in 90 days. Be the hospital that treats not only patients—but the system that hurt them."</a:t>
            </a:r>
            <a:endParaRPr b="0" i="0" sz="1650" u="none" cap="none" strike="noStrike"/>
          </a:p>
        </p:txBody>
      </p:sp>
      <p:sp>
        <p:nvSpPr>
          <p:cNvPr id="263" name="Google Shape;263;p22"/>
          <p:cNvSpPr/>
          <p:nvPr/>
        </p:nvSpPr>
        <p:spPr>
          <a:xfrm>
            <a:off x="7578447" y="3468052"/>
            <a:ext cx="6326148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MedTech Vendors: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"List your products now, showcase your safety + lifecycle credentials, and become a preferred supplier for hospitals leading this transformation."</a:t>
            </a:r>
            <a:endParaRPr b="0" i="0" sz="1650" u="none" cap="none" strike="noStrike"/>
          </a:p>
        </p:txBody>
      </p:sp>
      <p:sp>
        <p:nvSpPr>
          <p:cNvPr id="264" name="Google Shape;264;p22"/>
          <p:cNvSpPr/>
          <p:nvPr/>
        </p:nvSpPr>
        <p:spPr>
          <a:xfrm>
            <a:off x="7578447" y="4662488"/>
            <a:ext cx="6326148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State/Health System Leaders: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"Partner with us to standardise and scale this solution across tertiary/secondary hospitals in your state."</a:t>
            </a:r>
            <a:endParaRPr b="0" i="0" sz="1650" u="none" cap="none" strike="noStrike"/>
          </a:p>
        </p:txBody>
      </p:sp>
      <p:pic>
        <p:nvPicPr>
          <p:cNvPr descr="preencoded.png" id="265" name="Google Shape;265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8447" y="5904071"/>
            <a:ext cx="3173135" cy="576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2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56357" y="5904071"/>
            <a:ext cx="1610916" cy="57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145173" y="593288"/>
            <a:ext cx="7100292" cy="47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50"/>
              <a:buFont typeface="Corben"/>
              <a:buNone/>
            </a:pPr>
            <a:r>
              <a:rPr b="0" i="0" lang="en-US" sz="29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The Hidden Burden in Indian Healthcare</a:t>
            </a:r>
            <a:endParaRPr b="0" i="0" sz="29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145173" y="1346121"/>
            <a:ext cx="7826454" cy="1431369"/>
          </a:xfrm>
          <a:prstGeom prst="roundRect">
            <a:avLst>
              <a:gd fmla="val 7666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122313" y="1346121"/>
            <a:ext cx="91440" cy="1431369"/>
          </a:xfrm>
          <a:prstGeom prst="roundRect">
            <a:avLst>
              <a:gd fmla="val 8646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424851" y="1557218"/>
            <a:ext cx="2502218" cy="294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50"/>
              <a:buFont typeface="Corben"/>
              <a:buNone/>
            </a:pPr>
            <a:r>
              <a:rPr b="0" i="0" lang="en-US" sz="18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Environmental Impact</a:t>
            </a:r>
            <a:endParaRPr b="0" i="0" sz="18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6424851" y="1964174"/>
            <a:ext cx="7335679" cy="602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Indian hospitals generate approximately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39 million tonnes of CO₂-equivalent emissions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annually, comparable to 10 coal-fired plants.</a:t>
            </a:r>
            <a:endParaRPr b="0" i="0" sz="14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145173" y="2965728"/>
            <a:ext cx="7826454" cy="1431369"/>
          </a:xfrm>
          <a:prstGeom prst="roundRect">
            <a:avLst>
              <a:gd fmla="val 7666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122313" y="2965728"/>
            <a:ext cx="91440" cy="1431369"/>
          </a:xfrm>
          <a:prstGeom prst="roundRect">
            <a:avLst>
              <a:gd fmla="val 8646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424851" y="3176826"/>
            <a:ext cx="2676049" cy="294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50"/>
              <a:buFont typeface="Corben"/>
              <a:buNone/>
            </a:pPr>
            <a:r>
              <a:rPr b="0" i="0" lang="en-US" sz="18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Operational Inefficiency</a:t>
            </a:r>
            <a:endParaRPr b="0" i="0" sz="18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6424851" y="3583781"/>
            <a:ext cx="7335679" cy="602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typical 500-bed hospital wastes significant capacity through inefficient kits, high-toxicity agents, unmonitored consumables, and deferred care.</a:t>
            </a:r>
            <a:endParaRPr b="0" i="0" sz="14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145173" y="4585335"/>
            <a:ext cx="7826454" cy="1431369"/>
          </a:xfrm>
          <a:prstGeom prst="roundRect">
            <a:avLst>
              <a:gd fmla="val 7666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122313" y="4585335"/>
            <a:ext cx="91440" cy="1431369"/>
          </a:xfrm>
          <a:prstGeom prst="roundRect">
            <a:avLst>
              <a:gd fmla="val 8646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424851" y="4796433"/>
            <a:ext cx="2352913" cy="294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50"/>
              <a:buFont typeface="Corben"/>
              <a:buNone/>
            </a:pPr>
            <a:r>
              <a:rPr b="0" i="0" lang="en-US" sz="18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Systemic Failure</a:t>
            </a:r>
            <a:endParaRPr b="0" i="0" sz="18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6424851" y="5203388"/>
            <a:ext cx="7335679" cy="602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The current system inadvertently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creates avoidable disease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delays essential care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and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drains financial resources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4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6145173" y="6204942"/>
            <a:ext cx="7826454" cy="1431369"/>
          </a:xfrm>
          <a:prstGeom prst="roundRect">
            <a:avLst>
              <a:gd fmla="val 7666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122313" y="6204942"/>
            <a:ext cx="91440" cy="1431369"/>
          </a:xfrm>
          <a:prstGeom prst="roundRect">
            <a:avLst>
              <a:gd fmla="val 8646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424851" y="6416040"/>
            <a:ext cx="2352913" cy="294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50"/>
              <a:buFont typeface="Corben"/>
              <a:buNone/>
            </a:pPr>
            <a:r>
              <a:rPr b="0" i="0" lang="en-US" sz="18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Paradigm Shift</a:t>
            </a:r>
            <a:endParaRPr b="0" i="0" sz="185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6424851" y="6822996"/>
            <a:ext cx="7335679" cy="602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This is not merely an environmental concern; it is a critical issue of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patient safety, throughput, and profitability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586502" y="802124"/>
            <a:ext cx="7408902" cy="41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00"/>
              <a:buFont typeface="Corben"/>
              <a:buNone/>
            </a:pPr>
            <a:r>
              <a:rPr b="0" i="0" lang="en-US" sz="26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Where the Weak Links Lie (Medical + MedTech)</a:t>
            </a:r>
            <a:endParaRPr b="0" i="0" sz="26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586502" y="1472327"/>
            <a:ext cx="7970996" cy="1248966"/>
          </a:xfrm>
          <a:prstGeom prst="roundRect">
            <a:avLst>
              <a:gd fmla="val 32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61643" y="1647468"/>
            <a:ext cx="318289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Operating Rooms &amp; Anaesthesia</a:t>
            </a:r>
            <a:endParaRPr b="0" i="0" sz="16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61643" y="2009894"/>
            <a:ext cx="7620714" cy="536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High-toxicity gases and poor scavenging lead to staff fatigue, patient risks, and increased costs.</a:t>
            </a:r>
            <a:endParaRPr b="0" i="0" sz="13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586502" y="2888813"/>
            <a:ext cx="7970996" cy="1248966"/>
          </a:xfrm>
          <a:prstGeom prst="roundRect">
            <a:avLst>
              <a:gd fmla="val 32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61643" y="3063954"/>
            <a:ext cx="2094905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Devices &amp; Kits</a:t>
            </a:r>
            <a:endParaRPr b="0" i="0" sz="160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61643" y="3426381"/>
            <a:ext cx="7620714" cy="536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Single-use volumes, untracked lifecycles, and opaque vendor contracts result in instrument failures, disposal risks, and cancelled procedures.</a:t>
            </a:r>
            <a:endParaRPr b="0" i="0" sz="13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586502" y="4305300"/>
            <a:ext cx="7970996" cy="1248966"/>
          </a:xfrm>
          <a:prstGeom prst="roundRect">
            <a:avLst>
              <a:gd fmla="val 32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761643" y="4480441"/>
            <a:ext cx="2529007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Follow-up &amp; Chronic Care</a:t>
            </a:r>
            <a:endParaRPr b="0" i="0" sz="16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61643" y="4842867"/>
            <a:ext cx="7620714" cy="536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Low-value visits, missed tele-consult opportunities, and patient travel burdens waste OPD capacity and delay care.</a:t>
            </a:r>
            <a:endParaRPr b="0" i="0" sz="13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586502" y="5721787"/>
            <a:ext cx="7970996" cy="1248966"/>
          </a:xfrm>
          <a:prstGeom prst="roundRect">
            <a:avLst>
              <a:gd fmla="val 3220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761643" y="5896928"/>
            <a:ext cx="314456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Hospital Infrastructure &amp; Waste</a:t>
            </a:r>
            <a:endParaRPr b="0" i="0" sz="16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61643" y="6259354"/>
            <a:ext cx="7620714" cy="536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Equipment downtime, energy spikes, and non-compliant biomedical waste management pose latent clinical risks and incur significant costs.</a:t>
            </a:r>
            <a:endParaRPr b="0" i="0" sz="13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586502" y="7159228"/>
            <a:ext cx="7970996" cy="268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These are not just "environment" issues—they're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clinical failure points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and "capacity thieves."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793790" y="722114"/>
            <a:ext cx="85073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Corben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What We Provide: The Unified Platform</a:t>
            </a:r>
            <a:endParaRPr b="0" i="0" sz="35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93790" y="174271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Our MedTech &amp; hospital operations platform offers a comprehensive solution: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93790" y="236077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rben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01</a:t>
            </a:r>
            <a:endParaRPr b="0" i="0" sz="17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793790" y="2715816"/>
            <a:ext cx="4196358" cy="3048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793790" y="2890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Data Ingestion</a:t>
            </a:r>
            <a:endParaRPr b="0" i="0" sz="22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93790" y="3380542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Ingests hospital data across OR, ICU, pharmacy, devices, waste, and energy systems.</a:t>
            </a:r>
            <a:endParaRPr b="0" i="0" sz="17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5216962" y="236077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rben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02</a:t>
            </a:r>
            <a:endParaRPr b="0" i="0" sz="17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5216962" y="2715816"/>
            <a:ext cx="4196358" cy="3048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216962" y="2890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Risk &amp; Cost Mapping</a:t>
            </a:r>
            <a:endParaRPr b="0" i="0" sz="22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5216962" y="3380542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Maps data to </a:t>
            </a:r>
            <a:r>
              <a:rPr b="0" i="0" lang="en-US" sz="17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clinical harm-risk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(staff/patient/device failure) and </a:t>
            </a:r>
            <a:r>
              <a:rPr b="0" i="0" lang="en-US" sz="17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cost-leakage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7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9640133" y="236077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rben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03</a:t>
            </a:r>
            <a:endParaRPr b="0" i="0" sz="17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9640133" y="2715816"/>
            <a:ext cx="4196358" cy="3048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9640133" y="2890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Outcome Simulation</a:t>
            </a:r>
            <a:endParaRPr b="0" i="0" sz="22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9640133" y="3380542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Simulates </a:t>
            </a:r>
            <a:r>
              <a:rPr b="0" i="0" lang="en-US" sz="17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safe device/kit/agent/work-flow switches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to improve outcomes, free capacity, and save cash.</a:t>
            </a:r>
            <a:endParaRPr b="0" i="0" sz="17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93790" y="5228987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rben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04</a:t>
            </a:r>
            <a:endParaRPr b="0" i="0" sz="17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93790" y="5584031"/>
            <a:ext cx="6407944" cy="3048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793790" y="5758339"/>
            <a:ext cx="31036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Environmental Metrics</a:t>
            </a:r>
            <a:endParaRPr b="0" i="0" sz="22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93790" y="6248757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Displays environmental metrics (emissions) as </a:t>
            </a:r>
            <a:r>
              <a:rPr b="0" i="0" lang="en-US" sz="17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by-product KPIs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highlighting broader benefits.</a:t>
            </a:r>
            <a:endParaRPr b="0" i="0" sz="17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428548" y="5228987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rben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05</a:t>
            </a:r>
            <a:endParaRPr b="0" i="0" sz="17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428548" y="5584031"/>
            <a:ext cx="6407944" cy="30480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428548" y="57583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Vendor Marketplace</a:t>
            </a:r>
            <a:endParaRPr b="0" i="0" sz="22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7428548" y="6248757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Creates a marketplace for hospitals to compare devices/consumables/vendors based on </a:t>
            </a:r>
            <a:r>
              <a:rPr b="0" i="0" lang="en-US" sz="17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clinical risk, cost, and throughput gain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555069" y="436126"/>
            <a:ext cx="6604873" cy="396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3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50"/>
              <a:buFont typeface="Corben"/>
              <a:buNone/>
            </a:pPr>
            <a:r>
              <a:rPr b="0" i="0" lang="en-US" sz="2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Example: Indian 500-Bed Hospital Use Case</a:t>
            </a:r>
            <a:endParaRPr b="0" i="0" sz="245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555069" y="1248847"/>
            <a:ext cx="7957304" cy="6366510"/>
          </a:xfrm>
          <a:prstGeom prst="roundRect">
            <a:avLst>
              <a:gd fmla="val 1046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62689" y="1256467"/>
            <a:ext cx="7942064" cy="1468874"/>
          </a:xfrm>
          <a:prstGeom prst="roundRect">
            <a:avLst>
              <a:gd fmla="val 4535" name="adj"/>
            </a:avLst>
          </a:prstGeom>
          <a:solidFill>
            <a:srgbClr val="D2D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721281" y="1415058"/>
            <a:ext cx="1982391" cy="2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Baseline Snapshot</a:t>
            </a:r>
            <a:endParaRPr b="0" i="0" sz="15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721281" y="1821418"/>
            <a:ext cx="7624882" cy="507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00"/>
              <a:buFont typeface="Nobile"/>
              <a:buNone/>
            </a:pP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5,000 OR cases/year, 200,000 OPD visits/year, ₹12 crore/year consumables spend, ~4% cancelled procedures due to device downtime.</a:t>
            </a:r>
            <a:endParaRPr b="0" i="0" sz="12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562689" y="2725341"/>
            <a:ext cx="7942064" cy="1706761"/>
          </a:xfrm>
          <a:prstGeom prst="rect">
            <a:avLst/>
          </a:prstGeom>
          <a:solidFill>
            <a:srgbClr val="D2D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62689" y="2725341"/>
            <a:ext cx="7942064" cy="22860"/>
          </a:xfrm>
          <a:prstGeom prst="roundRect">
            <a:avLst>
              <a:gd fmla="val 29137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335423" y="2538532"/>
            <a:ext cx="396478" cy="396478"/>
          </a:xfrm>
          <a:prstGeom prst="roundRect">
            <a:avLst>
              <a:gd fmla="val 16800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4483" y="2637592"/>
            <a:ext cx="198239" cy="19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721281" y="3121819"/>
            <a:ext cx="2534364" cy="2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Lever 1: Anaesthesia Switch</a:t>
            </a:r>
            <a:endParaRPr b="0" i="0" sz="15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721281" y="3528179"/>
            <a:ext cx="7624882" cy="507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00"/>
              <a:buFont typeface="Nobile"/>
              <a:buNone/>
            </a:pP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Switching 70% of desflurane cases to low-flow sevoflurane + scavenging. </a:t>
            </a:r>
            <a:r>
              <a:rPr b="1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Impact: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~266 t CO₂e saved, ₹1.2 crore/year cost savings.</a:t>
            </a:r>
            <a:endParaRPr b="0" i="0" sz="120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562689" y="4432102"/>
            <a:ext cx="7942064" cy="1706761"/>
          </a:xfrm>
          <a:prstGeom prst="rect">
            <a:avLst/>
          </a:prstGeom>
          <a:solidFill>
            <a:srgbClr val="D2D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562689" y="4432102"/>
            <a:ext cx="7942064" cy="22860"/>
          </a:xfrm>
          <a:prstGeom prst="roundRect">
            <a:avLst>
              <a:gd fmla="val 29137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4335423" y="4245293"/>
            <a:ext cx="396478" cy="396478"/>
          </a:xfrm>
          <a:prstGeom prst="roundRect">
            <a:avLst>
              <a:gd fmla="val 16800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4483" y="4344353"/>
            <a:ext cx="198239" cy="19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721281" y="4828580"/>
            <a:ext cx="2646283" cy="2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Lever 2: Hybrid Surgical Kits</a:t>
            </a:r>
            <a:endParaRPr b="0" i="0" sz="155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721281" y="5234940"/>
            <a:ext cx="7624882" cy="507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00"/>
              <a:buFont typeface="Nobile"/>
              <a:buNone/>
            </a:pP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Implementing hybrid reusable surgical kits for high-volume procedures. </a:t>
            </a:r>
            <a:r>
              <a:rPr b="1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Impact: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~45 OR hours/month freed, ₹50 lakh/year consumables saved.</a:t>
            </a:r>
            <a:endParaRPr b="0" i="0" sz="120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562689" y="6138863"/>
            <a:ext cx="7942064" cy="1468874"/>
          </a:xfrm>
          <a:prstGeom prst="rect">
            <a:avLst/>
          </a:prstGeom>
          <a:solidFill>
            <a:srgbClr val="D2D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62689" y="6138863"/>
            <a:ext cx="7942064" cy="22860"/>
          </a:xfrm>
          <a:prstGeom prst="roundRect">
            <a:avLst>
              <a:gd fmla="val 29137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335423" y="5952053"/>
            <a:ext cx="396478" cy="396478"/>
          </a:xfrm>
          <a:prstGeom prst="roundRect">
            <a:avLst>
              <a:gd fmla="val 16800" name="adj"/>
            </a:avLst>
          </a:prstGeom>
          <a:solidFill>
            <a:srgbClr val="F9F9FF">
              <a:alpha val="94901"/>
            </a:srgbClr>
          </a:solidFill>
          <a:ln cap="flat" cmpd="sng" w="22850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4483" y="6051113"/>
            <a:ext cx="198239" cy="19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721281" y="6535341"/>
            <a:ext cx="2126575" cy="2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Lever 3: Tele-Follow-up</a:t>
            </a:r>
            <a:endParaRPr b="0" i="0" sz="155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21281" y="6941701"/>
            <a:ext cx="7624882" cy="507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00"/>
              <a:buFont typeface="Nobile"/>
              <a:buNone/>
            </a:pP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Tele-follow-up for stable chronic patients (10% conversion). </a:t>
            </a:r>
            <a:r>
              <a:rPr b="1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Impact: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20,000 OPD slots/year freed, 150 admissions/year reduced.</a:t>
            </a:r>
            <a:endParaRPr b="0" i="0" sz="1200" u="none" cap="none" strike="noStrike"/>
          </a:p>
        </p:txBody>
      </p:sp>
      <p:pic>
        <p:nvPicPr>
          <p:cNvPr descr="preencoded.png" id="157" name="Google Shape;15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6947" y="1248847"/>
            <a:ext cx="5175885" cy="354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8906947" y="4968597"/>
            <a:ext cx="1982391" cy="2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Overall Impact</a:t>
            </a:r>
            <a:endParaRPr b="0" i="0" sz="155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8906947" y="5374958"/>
            <a:ext cx="5175885" cy="10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200"/>
              <a:buFont typeface="Nobile"/>
              <a:buNone/>
            </a:pPr>
            <a:r>
              <a:rPr b="0" i="0" lang="en-US" sz="12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Clinical: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Fewer cancellations, reduced staff exposure, improved throughput.</a:t>
            </a:r>
            <a:r>
              <a:rPr b="0" i="0" lang="en-US" sz="12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Financial: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Approximately </a:t>
            </a:r>
            <a:r>
              <a:rPr b="0" i="0" lang="en-US" sz="12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₹2–3 crore/year freed</a:t>
            </a:r>
            <a:r>
              <a:rPr b="0" i="0" lang="en-US" sz="1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for high-value services.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5989439" y="406956"/>
            <a:ext cx="5087898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50"/>
              <a:buFont typeface="Corben"/>
              <a:buNone/>
            </a:pPr>
            <a:r>
              <a:rPr b="0" i="0" lang="en-US" sz="22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Vendor / MedTech Ecosystem Benefits</a:t>
            </a:r>
            <a:endParaRPr b="0" i="0" sz="22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5989439" y="1197531"/>
            <a:ext cx="8137922" cy="1288852"/>
          </a:xfrm>
          <a:prstGeom prst="roundRect">
            <a:avLst>
              <a:gd fmla="val 5676" name="adj"/>
            </a:avLst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5989439" y="1182291"/>
            <a:ext cx="8137922" cy="60960"/>
          </a:xfrm>
          <a:prstGeom prst="roundRect">
            <a:avLst>
              <a:gd fmla="val 990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9842778" y="981908"/>
            <a:ext cx="431244" cy="431244"/>
          </a:xfrm>
          <a:prstGeom prst="roundRect">
            <a:avLst>
              <a:gd fmla="val 212038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9972199" y="1089660"/>
            <a:ext cx="172403" cy="2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Corben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b="0" i="0" sz="13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6148388" y="1556861"/>
            <a:ext cx="1932980" cy="224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Preferred Procurement</a:t>
            </a:r>
            <a:endParaRPr b="0" i="0" sz="140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6148388" y="1867614"/>
            <a:ext cx="7820025" cy="45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-US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Indian device/consumable vendors gain higher ranking and preferred procurement status through uploading lifecycle &amp; safety data, leading to larger contracts.</a:t>
            </a:r>
            <a:endParaRPr b="0" i="0" sz="110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5989439" y="2845713"/>
            <a:ext cx="8137922" cy="1288852"/>
          </a:xfrm>
          <a:prstGeom prst="roundRect">
            <a:avLst>
              <a:gd fmla="val 5676" name="adj"/>
            </a:avLst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5989439" y="2830473"/>
            <a:ext cx="8137922" cy="60960"/>
          </a:xfrm>
          <a:prstGeom prst="roundRect">
            <a:avLst>
              <a:gd fmla="val 990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9842778" y="2630091"/>
            <a:ext cx="431244" cy="431244"/>
          </a:xfrm>
          <a:prstGeom prst="roundRect">
            <a:avLst>
              <a:gd fmla="val 212038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9972199" y="2737842"/>
            <a:ext cx="172403" cy="2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Corben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b="0" i="0" sz="13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6148388" y="3205043"/>
            <a:ext cx="2974419" cy="224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Growing Demand for Transparency</a:t>
            </a:r>
            <a:endParaRPr b="0" i="0" sz="14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6148388" y="3515797"/>
            <a:ext cx="7820025" cy="45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-US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Hospitals are increasingly demanding quality, safety, and lifecycle transparency from vendors, particularly multi-national chains and philanthropic hospitals.</a:t>
            </a:r>
            <a:endParaRPr b="0" i="0" sz="11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5989439" y="4493895"/>
            <a:ext cx="8137922" cy="1288852"/>
          </a:xfrm>
          <a:prstGeom prst="roundRect">
            <a:avLst>
              <a:gd fmla="val 5676" name="adj"/>
            </a:avLst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5989439" y="4478655"/>
            <a:ext cx="8137922" cy="60960"/>
          </a:xfrm>
          <a:prstGeom prst="roundRect">
            <a:avLst>
              <a:gd fmla="val 990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9842778" y="4278273"/>
            <a:ext cx="431244" cy="431244"/>
          </a:xfrm>
          <a:prstGeom prst="roundRect">
            <a:avLst>
              <a:gd fmla="val 212038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9972199" y="4386024"/>
            <a:ext cx="172403" cy="2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Corben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b="0" i="0" sz="135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6148388" y="4853226"/>
            <a:ext cx="1972032" cy="224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Competitive Advantage</a:t>
            </a:r>
            <a:endParaRPr b="0" i="0" sz="140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6148388" y="5163979"/>
            <a:ext cx="7820025" cy="45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-US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Vendors failing to evolve risk exclusion from key tenders, such as state health-systems implementing "green hospital" programmes.</a:t>
            </a:r>
            <a:endParaRPr b="0" i="0" sz="11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5989439" y="6142077"/>
            <a:ext cx="8137922" cy="1288852"/>
          </a:xfrm>
          <a:prstGeom prst="roundRect">
            <a:avLst>
              <a:gd fmla="val 5676" name="adj"/>
            </a:avLst>
          </a:prstGeom>
          <a:solidFill>
            <a:srgbClr val="F9F9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5989439" y="6126837"/>
            <a:ext cx="8137922" cy="60960"/>
          </a:xfrm>
          <a:prstGeom prst="roundRect">
            <a:avLst>
              <a:gd fmla="val 990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9842778" y="5926455"/>
            <a:ext cx="431244" cy="431244"/>
          </a:xfrm>
          <a:prstGeom prst="roundRect">
            <a:avLst>
              <a:gd fmla="val 212038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9972199" y="6034207"/>
            <a:ext cx="172403" cy="2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Corben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  <a:endParaRPr b="0" i="0" sz="135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6148388" y="6501408"/>
            <a:ext cx="2213134" cy="224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Corben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Access to Green Financing</a:t>
            </a:r>
            <a:endParaRPr b="0" i="0" sz="140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6148388" y="6812161"/>
            <a:ext cx="7820025" cy="45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-US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Measurable lifecycle and capacity improvements unlock access to green financing, including low-interest loans, CSR funds, and export finance.</a:t>
            </a:r>
            <a:endParaRPr b="0" i="0" sz="110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5989439" y="7592616"/>
            <a:ext cx="8137922" cy="22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0" i="0" lang="en-US" sz="1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Vendors sell more, at better margins, with fewer warranty/recall issues, and build a stronger reputation.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/>
          <p:nvPr/>
        </p:nvSpPr>
        <p:spPr>
          <a:xfrm>
            <a:off x="593169" y="466130"/>
            <a:ext cx="6292096" cy="423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50"/>
              <a:buFont typeface="Corben"/>
              <a:buNone/>
            </a:pPr>
            <a:r>
              <a:rPr b="0" i="0" lang="en-US" sz="26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Macro-Impact for Indian Health System</a:t>
            </a:r>
            <a:endParaRPr b="0" i="0" sz="2650" u="none" cap="none" strike="noStrike"/>
          </a:p>
        </p:txBody>
      </p:sp>
      <p:pic>
        <p:nvPicPr>
          <p:cNvPr descr="preencoded.png"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169" y="1334572"/>
            <a:ext cx="6515338" cy="6515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7529513" y="1424642"/>
            <a:ext cx="84653" cy="84653"/>
          </a:xfrm>
          <a:prstGeom prst="roundRect">
            <a:avLst>
              <a:gd fmla="val 540087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783592" y="1334572"/>
            <a:ext cx="2541746" cy="2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rben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Reducing Health Damage</a:t>
            </a:r>
            <a:endParaRPr b="0" i="0" sz="165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7783592" y="1768912"/>
            <a:ext cx="6261259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Despite healthcare's 1.5% contribution to national emissions, the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health damage from pollution is severe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3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7529513" y="2740402"/>
            <a:ext cx="84653" cy="84653"/>
          </a:xfrm>
          <a:prstGeom prst="roundRect">
            <a:avLst>
              <a:gd fmla="val 540087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7783592" y="2650331"/>
            <a:ext cx="2118836" cy="2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rben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Significant Savings</a:t>
            </a:r>
            <a:endParaRPr b="0" i="0" sz="165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7783592" y="3084671"/>
            <a:ext cx="6261259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Reclaiming just 10% of avoidable inefficiencies could save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billions of rupees and thousands of patient lives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30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7529513" y="4056162"/>
            <a:ext cx="84653" cy="84653"/>
          </a:xfrm>
          <a:prstGeom prst="roundRect">
            <a:avLst>
              <a:gd fmla="val 540087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783592" y="3966091"/>
            <a:ext cx="2831306" cy="2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rben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Enhanced Patient Outcomes</a:t>
            </a:r>
            <a:endParaRPr b="0" i="0" sz="165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7783592" y="4400431"/>
            <a:ext cx="6261259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Freeing capacity (beds, ORs, ICUs) leads to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faster treatment for critical conditions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like stroke, MI, and cancer, improving survival rates.</a:t>
            </a:r>
            <a:endParaRPr b="0" i="0" sz="130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7529513" y="5371921"/>
            <a:ext cx="84653" cy="84653"/>
          </a:xfrm>
          <a:prstGeom prst="roundRect">
            <a:avLst>
              <a:gd fmla="val 540087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7783592" y="5281851"/>
            <a:ext cx="2345412" cy="2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rben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Government Alignment</a:t>
            </a:r>
            <a:endParaRPr b="0" i="0" sz="165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7783592" y="5716191"/>
            <a:ext cx="6261259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Supports the Government of India’s Ayushman Bharat / National Health Mission in building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resilient, efficient hospital systems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3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7529513" y="6687681"/>
            <a:ext cx="84653" cy="84653"/>
          </a:xfrm>
          <a:prstGeom prst="roundRect">
            <a:avLst>
              <a:gd fmla="val 540087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7783592" y="6597610"/>
            <a:ext cx="2118836" cy="2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rben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Export Hub Potential</a:t>
            </a:r>
            <a:endParaRPr b="0" i="0" sz="1650" u="none" cap="none" strike="noStrike"/>
          </a:p>
        </p:txBody>
      </p:sp>
      <p:sp>
        <p:nvSpPr>
          <p:cNvPr id="213" name="Google Shape;213;p19"/>
          <p:cNvSpPr/>
          <p:nvPr/>
        </p:nvSpPr>
        <p:spPr>
          <a:xfrm>
            <a:off x="7783592" y="7031950"/>
            <a:ext cx="6261259" cy="542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Aligns with India's objective to become an export-hub for MedTech devices with </a:t>
            </a:r>
            <a:r>
              <a:rPr b="0" i="0" lang="en-US" sz="13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strong lifecycle and sustainability credentials</a:t>
            </a:r>
            <a:r>
              <a:rPr b="0" i="0" lang="en-US" sz="13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766167" y="601980"/>
            <a:ext cx="7105650" cy="547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400"/>
              <a:buFont typeface="Corben"/>
              <a:buNone/>
            </a:pPr>
            <a:r>
              <a:rPr b="0" i="0" lang="en-US" sz="34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Business &amp; Financial Model (India)</a:t>
            </a:r>
            <a:endParaRPr b="0" i="0" sz="3400" u="none" cap="none" strike="noStrike"/>
          </a:p>
        </p:txBody>
      </p:sp>
      <p:pic>
        <p:nvPicPr>
          <p:cNvPr descr="preencoded.png"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167" y="1586984"/>
            <a:ext cx="3069312" cy="18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/>
          <p:nvPr/>
        </p:nvSpPr>
        <p:spPr>
          <a:xfrm>
            <a:off x="766167" y="3702725"/>
            <a:ext cx="280499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Hospital Subscription</a:t>
            </a:r>
            <a:endParaRPr b="0" i="0" sz="21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766167" y="4175998"/>
            <a:ext cx="3069312" cy="1751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Tiered annual licence fees (e.g., ₹10 lakh for 300-bed, ₹25 lakh for 1000-bed) plus value share on identified savings.</a:t>
            </a:r>
            <a:endParaRPr b="0" i="0" sz="1700" u="none" cap="none" strike="noStrike"/>
          </a:p>
        </p:txBody>
      </p:sp>
      <p:pic>
        <p:nvPicPr>
          <p:cNvPr descr="preencoded.png" id="223" name="Google Shape;2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085" y="1586984"/>
            <a:ext cx="3069312" cy="18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4109085" y="3702725"/>
            <a:ext cx="3069312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Vendor Marketplace Fee</a:t>
            </a:r>
            <a:endParaRPr b="0" i="0" sz="21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4109085" y="4517946"/>
            <a:ext cx="3069312" cy="1751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Annual listing fee for vendors, with a premium for a "verified clinical/safety/lifecycle" badge.</a:t>
            </a:r>
            <a:endParaRPr b="0" i="0" sz="1700" u="none" cap="none" strike="noStrike"/>
          </a:p>
        </p:txBody>
      </p:sp>
      <p:pic>
        <p:nvPicPr>
          <p:cNvPr descr="preencoded.png" id="226" name="Google Shape;2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2003" y="1586984"/>
            <a:ext cx="3069312" cy="18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/>
          <p:nvPr/>
        </p:nvSpPr>
        <p:spPr>
          <a:xfrm>
            <a:off x="7452003" y="3702725"/>
            <a:ext cx="273641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Service Bundles</a:t>
            </a:r>
            <a:endParaRPr b="0" i="0" sz="2150" u="none" cap="none" strike="noStrike"/>
          </a:p>
        </p:txBody>
      </p:sp>
      <p:sp>
        <p:nvSpPr>
          <p:cNvPr id="228" name="Google Shape;228;p20"/>
          <p:cNvSpPr/>
          <p:nvPr/>
        </p:nvSpPr>
        <p:spPr>
          <a:xfrm>
            <a:off x="7452003" y="4175998"/>
            <a:ext cx="3069312" cy="1751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Offerings include analytics for CSR/ESG reporting, regulatory compliance assistance, and tele-performance modules.</a:t>
            </a:r>
            <a:endParaRPr b="0" i="0" sz="1700" u="none" cap="none" strike="noStrike"/>
          </a:p>
        </p:txBody>
      </p:sp>
      <p:pic>
        <p:nvPicPr>
          <p:cNvPr descr="preencoded.png" id="229" name="Google Shape;22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4921" y="1586984"/>
            <a:ext cx="3069312" cy="18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/>
          <p:nvPr/>
        </p:nvSpPr>
        <p:spPr>
          <a:xfrm>
            <a:off x="10794921" y="3702725"/>
            <a:ext cx="2736413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Pilot &amp; Rollout Path</a:t>
            </a:r>
            <a:endParaRPr b="0" i="0" sz="215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10794921" y="4175998"/>
            <a:ext cx="3069312" cy="1751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Initial pilot with one large multi-specialty hospital, scaling to 10 secondary cities in 18 months, followed by national rollout.</a:t>
            </a:r>
            <a:endParaRPr b="0" i="0" sz="1700" u="none" cap="none" strike="noStrike"/>
          </a:p>
        </p:txBody>
      </p:sp>
      <p:sp>
        <p:nvSpPr>
          <p:cNvPr id="232" name="Google Shape;232;p20"/>
          <p:cNvSpPr/>
          <p:nvPr/>
        </p:nvSpPr>
        <p:spPr>
          <a:xfrm>
            <a:off x="1094542" y="6761798"/>
            <a:ext cx="12769691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967E9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3-Year ROI Example:</a:t>
            </a: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Hospital pays ₹25 lakh/year, saves net ₹2 crore/year (after cost changes) → payback &lt; 1 year. Vendor pays ₹5 lakh/year for listing, wins ₹1 crore contract → ROI 20x.</a:t>
            </a:r>
            <a:endParaRPr b="0" i="0" sz="1700" u="none" cap="none" strike="noStrike"/>
          </a:p>
        </p:txBody>
      </p:sp>
      <p:sp>
        <p:nvSpPr>
          <p:cNvPr id="233" name="Google Shape;233;p20"/>
          <p:cNvSpPr/>
          <p:nvPr/>
        </p:nvSpPr>
        <p:spPr>
          <a:xfrm>
            <a:off x="766167" y="6515576"/>
            <a:ext cx="30480" cy="1193006"/>
          </a:xfrm>
          <a:prstGeom prst="rect">
            <a:avLst/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653177" y="768429"/>
            <a:ext cx="5788104" cy="466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00"/>
              <a:buFont typeface="Corben"/>
              <a:buNone/>
            </a:pPr>
            <a:r>
              <a:rPr b="0" i="0" lang="en-US" sz="29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Why Now: The Indian Advantage</a:t>
            </a:r>
            <a:endParaRPr b="0" i="0" sz="2900" u="none" cap="none" strike="noStrike"/>
          </a:p>
        </p:txBody>
      </p:sp>
      <p:pic>
        <p:nvPicPr>
          <p:cNvPr descr="preencoded.png"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77" y="1608177"/>
            <a:ext cx="933093" cy="137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1772841" y="1794748"/>
            <a:ext cx="233291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Market Growth</a:t>
            </a:r>
            <a:endParaRPr b="0" i="0" sz="1800" u="none" cap="none" strike="noStrike"/>
          </a:p>
        </p:txBody>
      </p:sp>
      <p:sp>
        <p:nvSpPr>
          <p:cNvPr id="242" name="Google Shape;242;p21"/>
          <p:cNvSpPr/>
          <p:nvPr/>
        </p:nvSpPr>
        <p:spPr>
          <a:xfrm>
            <a:off x="1772841" y="2198132"/>
            <a:ext cx="12204383" cy="59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Large private hospital expansion and high device/consumable spend growth. India's MedTech market projected to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double between 2017–2022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450" u="none" cap="none" strike="noStrike"/>
          </a:p>
        </p:txBody>
      </p:sp>
      <p:pic>
        <p:nvPicPr>
          <p:cNvPr descr="preencoded.png" id="243" name="Google Shape;2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77" y="2981920"/>
            <a:ext cx="933093" cy="11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/>
          <p:nvPr/>
        </p:nvSpPr>
        <p:spPr>
          <a:xfrm>
            <a:off x="1772841" y="3168491"/>
            <a:ext cx="2540198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Government Initiatives</a:t>
            </a:r>
            <a:endParaRPr b="0" i="0" sz="1800" u="none" cap="none" strike="noStrike"/>
          </a:p>
        </p:txBody>
      </p:sp>
      <p:sp>
        <p:nvSpPr>
          <p:cNvPr id="245" name="Google Shape;245;p21"/>
          <p:cNvSpPr/>
          <p:nvPr/>
        </p:nvSpPr>
        <p:spPr>
          <a:xfrm>
            <a:off x="1772841" y="3571875"/>
            <a:ext cx="12204383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State governments are launching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"Green Hospitals / Climate-Smart Hospitals"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programmes, identifying significant energy savings.</a:t>
            </a:r>
            <a:endParaRPr b="0" i="0" sz="1450" u="none" cap="none" strike="noStrike"/>
          </a:p>
        </p:txBody>
      </p:sp>
      <p:pic>
        <p:nvPicPr>
          <p:cNvPr descr="preencoded.png" id="246" name="Google Shape;24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177" y="4101703"/>
            <a:ext cx="933093" cy="11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/>
          <p:nvPr/>
        </p:nvSpPr>
        <p:spPr>
          <a:xfrm>
            <a:off x="1772841" y="4288274"/>
            <a:ext cx="233291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Capacity Crunch</a:t>
            </a:r>
            <a:endParaRPr b="0" i="0" sz="1800" u="none" cap="none" strike="noStrike"/>
          </a:p>
        </p:txBody>
      </p:sp>
      <p:sp>
        <p:nvSpPr>
          <p:cNvPr id="248" name="Google Shape;248;p21"/>
          <p:cNvSpPr/>
          <p:nvPr/>
        </p:nvSpPr>
        <p:spPr>
          <a:xfrm>
            <a:off x="1772841" y="4691658"/>
            <a:ext cx="12204383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Rising patient volume, chronic disease burden, and limited bed-capacity create an urgent need to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free up OR/wards for high-value care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450" u="none" cap="none" strike="noStrike"/>
          </a:p>
        </p:txBody>
      </p:sp>
      <p:pic>
        <p:nvPicPr>
          <p:cNvPr descr="preencoded.png" id="249" name="Google Shape;24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177" y="5221486"/>
            <a:ext cx="933093" cy="11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/>
          <p:nvPr/>
        </p:nvSpPr>
        <p:spPr>
          <a:xfrm>
            <a:off x="1772841" y="5408057"/>
            <a:ext cx="248269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Supply Chain Pressure</a:t>
            </a:r>
            <a:endParaRPr b="0" i="0" sz="1800" u="none" cap="none" strike="noStrike"/>
          </a:p>
        </p:txBody>
      </p:sp>
      <p:sp>
        <p:nvSpPr>
          <p:cNvPr id="251" name="Google Shape;251;p21"/>
          <p:cNvSpPr/>
          <p:nvPr/>
        </p:nvSpPr>
        <p:spPr>
          <a:xfrm>
            <a:off x="1772841" y="5811441"/>
            <a:ext cx="12204383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Global and Indian supply chains are demanding lifecycle/footprint data, with vendors risking business loss if they don't comply.</a:t>
            </a:r>
            <a:endParaRPr b="0" i="0" sz="1450" u="none" cap="none" strike="noStrike"/>
          </a:p>
        </p:txBody>
      </p:sp>
      <p:pic>
        <p:nvPicPr>
          <p:cNvPr descr="preencoded.png" id="252" name="Google Shape;25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177" y="6341269"/>
            <a:ext cx="933093" cy="11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/>
          <p:nvPr/>
        </p:nvSpPr>
        <p:spPr>
          <a:xfrm>
            <a:off x="1772841" y="6527840"/>
            <a:ext cx="233291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Corben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Tech Maturity</a:t>
            </a:r>
            <a:endParaRPr b="0" i="0" sz="1800" u="none" cap="none" strike="noStrike"/>
          </a:p>
        </p:txBody>
      </p:sp>
      <p:sp>
        <p:nvSpPr>
          <p:cNvPr id="254" name="Google Shape;254;p21"/>
          <p:cNvSpPr/>
          <p:nvPr/>
        </p:nvSpPr>
        <p:spPr>
          <a:xfrm>
            <a:off x="1772841" y="6931223"/>
            <a:ext cx="12204383" cy="29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Maturity of AI and hospital data systems (HIMS/ERP) allows for </a:t>
            </a:r>
            <a:r>
              <a:rPr b="0" i="0" lang="en-US" sz="1450" u="none" cap="none" strike="noStrike">
                <a:solidFill>
                  <a:srgbClr val="4967E9"/>
                </a:solidFill>
                <a:latin typeface="Nobile"/>
                <a:ea typeface="Nobile"/>
                <a:cs typeface="Nobile"/>
                <a:sym typeface="Nobile"/>
              </a:rPr>
              <a:t>rapid integration and value delivery</a:t>
            </a: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